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9" autoAdjust="0"/>
    <p:restoredTop sz="94660"/>
  </p:normalViewPr>
  <p:slideViewPr>
    <p:cSldViewPr>
      <p:cViewPr varScale="1">
        <p:scale>
          <a:sx n="86" d="100"/>
          <a:sy n="86" d="100"/>
        </p:scale>
        <p:origin x="-17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BFC81-0757-4E9D-AE3E-EA562A6C11B6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C0CA9-D2F4-4986-AE5A-68DC3E21DA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124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BFC81-0757-4E9D-AE3E-EA562A6C11B6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C0CA9-D2F4-4986-AE5A-68DC3E21DA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52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BFC81-0757-4E9D-AE3E-EA562A6C11B6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C0CA9-D2F4-4986-AE5A-68DC3E21DA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788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BFC81-0757-4E9D-AE3E-EA562A6C11B6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C0CA9-D2F4-4986-AE5A-68DC3E21DA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668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BFC81-0757-4E9D-AE3E-EA562A6C11B6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C0CA9-D2F4-4986-AE5A-68DC3E21DA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83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BFC81-0757-4E9D-AE3E-EA562A6C11B6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C0CA9-D2F4-4986-AE5A-68DC3E21DA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247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BFC81-0757-4E9D-AE3E-EA562A6C11B6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C0CA9-D2F4-4986-AE5A-68DC3E21DA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62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BFC81-0757-4E9D-AE3E-EA562A6C11B6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C0CA9-D2F4-4986-AE5A-68DC3E21DA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571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BFC81-0757-4E9D-AE3E-EA562A6C11B6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C0CA9-D2F4-4986-AE5A-68DC3E21DA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358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BFC81-0757-4E9D-AE3E-EA562A6C11B6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C0CA9-D2F4-4986-AE5A-68DC3E21DA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49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BFC81-0757-4E9D-AE3E-EA562A6C11B6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C0CA9-D2F4-4986-AE5A-68DC3E21DA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296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BFC81-0757-4E9D-AE3E-EA562A6C11B6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C0CA9-D2F4-4986-AE5A-68DC3E21DA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863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97346"/>
            <a:ext cx="8352928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Правила</a:t>
            </a:r>
          </a:p>
          <a:p>
            <a:pPr algn="ctr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представления и оформления отчетов по гранту, предоставленному в  форме  субсидии  по разделам проекта «Социально-экономическое развитие Азиатской России на основе синергии транспортной доступности, системных знаний о природно-ресурсном потенциале, расширяющегося пространства межрегиональных взаимодействий»</a:t>
            </a:r>
          </a:p>
          <a:p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Отчеты о проделанных научно-исследовательских работах </a:t>
            </a:r>
          </a:p>
          <a:p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редставляются в регламентированные сроки в электронном виде и в печатной форме и оформляются согласно правилам, установленным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"ГОСТ 7.32-2017. Межгосударственный стандарт.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Система стандартов по информации, библиотечному и издательскому делу. Отчет о научно-исследовательской работе. Структура и правила оформления" (введен в действие Приказом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Росстандарта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от 24.10.2017 N 1494-ст).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9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60648"/>
            <a:ext cx="8640959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/>
                <a:ea typeface="Calibri"/>
                <a:cs typeface="Times New Roman"/>
              </a:rPr>
              <a:t>Содержательно отчет должен включать:</a:t>
            </a:r>
          </a:p>
          <a:p>
            <a:pPr>
              <a:spcAft>
                <a:spcPts val="0"/>
              </a:spcAft>
            </a:pPr>
            <a:endParaRPr lang="ru-RU" sz="2400" dirty="0">
              <a:solidFill>
                <a:schemeClr val="accent2">
                  <a:lumMod val="50000"/>
                </a:schemeClr>
              </a:solidFill>
              <a:ea typeface="Calibri"/>
              <a:cs typeface="Times New Roman"/>
            </a:endParaRPr>
          </a:p>
          <a:p>
            <a:pPr marL="342900" lvl="0" indent="-342900">
              <a:spcAft>
                <a:spcPts val="1200"/>
              </a:spcAft>
              <a:buFont typeface="+mj-lt"/>
              <a:buAutoNum type="arabicPeriod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/>
                <a:ea typeface="Calibri"/>
                <a:cs typeface="Times New Roman"/>
              </a:rPr>
              <a:t>Титульный лист с указанием классификации подпрограммы «Фундаментальные научные исследования для долгосрочного развития и обеспечения конкурентоспособности общества и государства» государственной программы Российской Федерации «Научно-технологическое развитие Российской Федерации», название проекта, номер и название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/>
                <a:ea typeface="Calibri"/>
                <a:cs typeface="Times New Roman"/>
              </a:rPr>
              <a:t>подпроекта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/>
                <a:ea typeface="Calibri"/>
                <a:cs typeface="Times New Roman"/>
              </a:rPr>
              <a:t> и пункты плана. Также на титульном листе указывается организация-партнер консорциума, место (город) и год.</a:t>
            </a:r>
          </a:p>
          <a:p>
            <a:pPr marL="342900" lvl="0" indent="-342900">
              <a:spcAft>
                <a:spcPts val="1200"/>
              </a:spcAft>
              <a:buFont typeface="+mj-lt"/>
              <a:buAutoNum type="arabicPeriod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Список авторов отчёта с указанием авторства разделов и подписями.</a:t>
            </a:r>
          </a:p>
          <a:p>
            <a:pPr marL="342900" lvl="0" indent="-342900">
              <a:spcAft>
                <a:spcPts val="1200"/>
              </a:spcAft>
              <a:buFont typeface="+mj-lt"/>
              <a:buAutoNum type="arabicPeriod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Структуру документа (Содержание) с указанием страниц разделов.</a:t>
            </a:r>
          </a:p>
          <a:p>
            <a:pPr marL="342900" lvl="0" indent="-342900">
              <a:spcAft>
                <a:spcPts val="1200"/>
              </a:spcAft>
              <a:buFont typeface="+mj-lt"/>
              <a:buAutoNum type="arabicPeriod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Список сокращений</a:t>
            </a:r>
          </a:p>
          <a:p>
            <a:pPr marL="342900" lvl="0" indent="-342900">
              <a:spcAft>
                <a:spcPts val="1200"/>
              </a:spcAft>
              <a:buFont typeface="+mj-lt"/>
              <a:buAutoNum type="arabicPeriod"/>
            </a:pPr>
            <a:endParaRPr lang="ru-RU" sz="2400" dirty="0">
              <a:solidFill>
                <a:schemeClr val="accent2">
                  <a:lumMod val="50000"/>
                </a:schemeClr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51963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404664"/>
            <a:ext cx="885698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000" lvl="0" indent="-342000">
              <a:spcAft>
                <a:spcPts val="1200"/>
              </a:spcAft>
            </a:pPr>
            <a:r>
              <a:rPr lang="ru-RU" sz="2400" dirty="0" smtClean="0">
                <a:solidFill>
                  <a:srgbClr val="C0504D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5. Реферат </a:t>
            </a:r>
            <a:r>
              <a:rPr lang="ru-RU" sz="2400" dirty="0">
                <a:solidFill>
                  <a:srgbClr val="C0504D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работы с указанием ключевых слов (не более десяти), основных результатов, сферы их дальнейшего использования, как в рамках проекта с указанием партнеров консорциума, так и вне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его.</a:t>
            </a:r>
            <a:endParaRPr lang="ru-RU" sz="2400" dirty="0">
              <a:solidFill>
                <a:schemeClr val="accent2">
                  <a:lumMod val="50000"/>
                </a:schemeClr>
              </a:solidFill>
              <a:ea typeface="Calibri"/>
              <a:cs typeface="Times New Roman"/>
            </a:endParaRPr>
          </a:p>
          <a:p>
            <a:pPr marL="342000" lvl="0" indent="-342000">
              <a:spcAft>
                <a:spcPts val="1200"/>
              </a:spcAft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6. Введение</a:t>
            </a:r>
            <a:r>
              <a:rPr lang="ru-RU" sz="2400" dirty="0">
                <a:solidFill>
                  <a:srgbClr val="C0504D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, включающее краткое описание работ с  перечислением основных полученных результатов</a:t>
            </a:r>
            <a:r>
              <a:rPr lang="ru-RU" sz="2400" dirty="0" smtClean="0">
                <a:solidFill>
                  <a:srgbClr val="C0504D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ru-RU" sz="2400" dirty="0">
              <a:solidFill>
                <a:srgbClr val="C0504D">
                  <a:lumMod val="50000"/>
                </a:srgbClr>
              </a:solidFill>
              <a:latin typeface="Times New Roman"/>
              <a:ea typeface="Calibri"/>
              <a:cs typeface="Times New Roman"/>
            </a:endParaRPr>
          </a:p>
          <a:p>
            <a:pPr marL="342000" lvl="0" indent="-342000">
              <a:spcAft>
                <a:spcPts val="1200"/>
              </a:spcAft>
            </a:pPr>
            <a:r>
              <a:rPr lang="ru-RU" sz="2400" dirty="0" smtClean="0">
                <a:solidFill>
                  <a:srgbClr val="C0504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ru-RU" dirty="0">
                <a:solidFill>
                  <a:prstClr val="black"/>
                </a:solidFill>
              </a:rPr>
              <a:t>	</a:t>
            </a:r>
            <a:r>
              <a:rPr lang="ru-RU" sz="2400" dirty="0">
                <a:solidFill>
                  <a:srgbClr val="C0504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Основную часть, в которой описывается актуальность исследования, основные цели и задачи, примененные методы анализа и синтеза, полученные результаты (раз-работки) с указанием их теоретической и практической значимости и дальнейшее использование , как в рамках проекта с указанием партнеров консорциума, так и вне его</a:t>
            </a:r>
            <a:endParaRPr lang="ru-RU" sz="2400" dirty="0">
              <a:solidFill>
                <a:srgbClr val="C0504D">
                  <a:lumMod val="50000"/>
                </a:srgbClr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01387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908720"/>
            <a:ext cx="892899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000" lvl="0" indent="-342000">
              <a:spcAft>
                <a:spcPts val="1200"/>
              </a:spcAft>
            </a:pPr>
            <a:r>
              <a:rPr lang="ru-RU" sz="2400" dirty="0" smtClean="0">
                <a:solidFill>
                  <a:srgbClr val="C0504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8. Заключение</a:t>
            </a:r>
            <a:r>
              <a:rPr lang="ru-RU" sz="2400" dirty="0">
                <a:solidFill>
                  <a:srgbClr val="C0504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, включающее основные выводу, оценку значимости результатов с указанием формальных результатов (статьи, монографии, защищенные или подготовленные диссертации, проведенные конференции и доклады на конференциях), краткий план дальнейших работ.</a:t>
            </a:r>
          </a:p>
          <a:p>
            <a:pPr marL="342000" lvl="0" indent="-342000">
              <a:spcAft>
                <a:spcPts val="1200"/>
              </a:spcAft>
            </a:pPr>
            <a:r>
              <a:rPr lang="ru-RU" sz="2400" dirty="0" smtClean="0">
                <a:solidFill>
                  <a:srgbClr val="C0504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9.</a:t>
            </a:r>
            <a:r>
              <a:rPr lang="ru-RU" sz="2400" dirty="0">
                <a:solidFill>
                  <a:srgbClr val="C0504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	Использованную литературу, цитируемую в тексте отчета.</a:t>
            </a:r>
          </a:p>
          <a:p>
            <a:pPr marL="342000" lvl="0" indent="-342000">
              <a:spcAft>
                <a:spcPts val="1200"/>
              </a:spcAft>
            </a:pPr>
            <a:r>
              <a:rPr lang="ru-RU" sz="2400" dirty="0" smtClean="0">
                <a:solidFill>
                  <a:srgbClr val="C0504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10. Приложения</a:t>
            </a:r>
            <a:r>
              <a:rPr lang="ru-RU" sz="2400" dirty="0">
                <a:solidFill>
                  <a:srgbClr val="C0504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, содержащие материалы информационного характера и подтверждающие полученные результаты.</a:t>
            </a:r>
            <a:endParaRPr lang="ru-RU" sz="2400" dirty="0">
              <a:solidFill>
                <a:srgbClr val="C0504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6947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270</Words>
  <Application>Microsoft Office PowerPoint</Application>
  <PresentationFormat>Экран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Никита</dc:creator>
  <cp:lastModifiedBy>Никита</cp:lastModifiedBy>
  <cp:revision>8</cp:revision>
  <dcterms:created xsi:type="dcterms:W3CDTF">2020-10-07T06:43:24Z</dcterms:created>
  <dcterms:modified xsi:type="dcterms:W3CDTF">2020-10-07T07:31:15Z</dcterms:modified>
</cp:coreProperties>
</file>